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A9D"/>
    <a:srgbClr val="FFFFFF"/>
    <a:srgbClr val="FDFCE5"/>
    <a:srgbClr val="F7ED0A"/>
    <a:srgbClr val="FAEE66"/>
    <a:srgbClr val="F5E724"/>
    <a:srgbClr val="EEEA1B"/>
    <a:srgbClr val="DEED35"/>
    <a:srgbClr val="E8D6BB"/>
    <a:srgbClr val="C9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24" autoAdjust="0"/>
  </p:normalViewPr>
  <p:slideViewPr>
    <p:cSldViewPr snapToGrid="0">
      <p:cViewPr>
        <p:scale>
          <a:sx n="90" d="100"/>
          <a:sy n="90" d="100"/>
        </p:scale>
        <p:origin x="1224" y="-270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32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96" cy="497059"/>
          </a:xfrm>
          <a:prstGeom prst="rect">
            <a:avLst/>
          </a:prstGeom>
        </p:spPr>
        <p:txBody>
          <a:bodyPr vert="horz" lIns="86453" tIns="43227" rIns="86453" bIns="4322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218" y="0"/>
            <a:ext cx="2972296" cy="497059"/>
          </a:xfrm>
          <a:prstGeom prst="rect">
            <a:avLst/>
          </a:prstGeom>
        </p:spPr>
        <p:txBody>
          <a:bodyPr vert="horz" lIns="86453" tIns="43227" rIns="86453" bIns="43227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7120"/>
            <a:ext cx="2972296" cy="497058"/>
          </a:xfrm>
          <a:prstGeom prst="rect">
            <a:avLst/>
          </a:prstGeom>
        </p:spPr>
        <p:txBody>
          <a:bodyPr vert="horz" lIns="86453" tIns="43227" rIns="86453" bIns="4322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218" y="9447120"/>
            <a:ext cx="2972296" cy="497058"/>
          </a:xfrm>
          <a:prstGeom prst="rect">
            <a:avLst/>
          </a:prstGeom>
        </p:spPr>
        <p:txBody>
          <a:bodyPr vert="horz" lIns="86453" tIns="43227" rIns="86453" bIns="43227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1800" cy="499011"/>
          </a:xfrm>
          <a:prstGeom prst="rect">
            <a:avLst/>
          </a:prstGeom>
        </p:spPr>
        <p:txBody>
          <a:bodyPr vert="horz" lIns="91866" tIns="45933" rIns="91866" bIns="4593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99011"/>
          </a:xfrm>
          <a:prstGeom prst="rect">
            <a:avLst/>
          </a:prstGeom>
        </p:spPr>
        <p:txBody>
          <a:bodyPr vert="horz" lIns="91866" tIns="45933" rIns="91866" bIns="45933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3013"/>
            <a:ext cx="23939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6" tIns="45933" rIns="91866" bIns="459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86365"/>
            <a:ext cx="5486400" cy="3916115"/>
          </a:xfrm>
          <a:prstGeom prst="rect">
            <a:avLst/>
          </a:prstGeom>
        </p:spPr>
        <p:txBody>
          <a:bodyPr vert="horz" lIns="91866" tIns="45933" rIns="91866" bIns="459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6681"/>
            <a:ext cx="2971800" cy="499010"/>
          </a:xfrm>
          <a:prstGeom prst="rect">
            <a:avLst/>
          </a:prstGeom>
        </p:spPr>
        <p:txBody>
          <a:bodyPr vert="horz" lIns="91866" tIns="45933" rIns="91866" bIns="4593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1"/>
            <a:ext cx="2971800" cy="499010"/>
          </a:xfrm>
          <a:prstGeom prst="rect">
            <a:avLst/>
          </a:prstGeom>
        </p:spPr>
        <p:txBody>
          <a:bodyPr vert="horz" lIns="91866" tIns="45933" rIns="91866" bIns="45933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751" y="457131"/>
            <a:ext cx="7776000" cy="1090834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743709" y="833718"/>
            <a:ext cx="6288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NICU</a:t>
            </a:r>
            <a:r>
              <a:rPr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に入院した新生児のための</a:t>
            </a:r>
            <a:endParaRPr lang="en-US" altLang="ja-JP" sz="3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母乳育児支援</a:t>
            </a:r>
            <a:r>
              <a:rPr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</a:t>
            </a:r>
            <a:r>
              <a:rPr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endParaRPr lang="ja-JP" altLang="en-US" sz="3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80" y="1844361"/>
            <a:ext cx="864000" cy="864000"/>
          </a:xfrm>
          <a:prstGeom prst="rect">
            <a:avLst/>
          </a:prstGeom>
        </p:spPr>
      </p:pic>
      <p:sp>
        <p:nvSpPr>
          <p:cNvPr id="35" name="object 10"/>
          <p:cNvSpPr txBox="1"/>
          <p:nvPr/>
        </p:nvSpPr>
        <p:spPr>
          <a:xfrm>
            <a:off x="6317105" y="2089826"/>
            <a:ext cx="742090" cy="2923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ja-JP" altLang="en-US" sz="1800" dirty="0" smtClean="0">
                <a:solidFill>
                  <a:srgbClr val="03AA9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基礎編</a:t>
            </a:r>
            <a:endParaRPr sz="1800" dirty="0">
              <a:solidFill>
                <a:srgbClr val="03AA9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object 6"/>
          <p:cNvSpPr txBox="1"/>
          <p:nvPr/>
        </p:nvSpPr>
        <p:spPr>
          <a:xfrm>
            <a:off x="1556255" y="3480673"/>
            <a:ext cx="469073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ja-JP" altLang="en-US" sz="1600" dirty="0" smtClean="0">
                <a:solidFill>
                  <a:srgbClr val="ED7D31"/>
                </a:solidFill>
                <a:latin typeface="小塚ゴシック Pro M"/>
                <a:cs typeface="小塚ゴシック Pro M"/>
              </a:rPr>
              <a:t>内容</a:t>
            </a:r>
            <a:endParaRPr sz="1600" dirty="0">
              <a:solidFill>
                <a:srgbClr val="ED7D31"/>
              </a:solidFill>
              <a:latin typeface="小塚ゴシック Pro M"/>
              <a:cs typeface="小塚ゴシック Pro M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/>
          <a:srcRect t="76763" b="3130"/>
          <a:stretch/>
        </p:blipFill>
        <p:spPr>
          <a:xfrm>
            <a:off x="-106751" y="3876370"/>
            <a:ext cx="7775575" cy="2045288"/>
          </a:xfrm>
          <a:prstGeom prst="rect">
            <a:avLst/>
          </a:prstGeom>
        </p:spPr>
      </p:pic>
      <p:sp>
        <p:nvSpPr>
          <p:cNvPr id="13" name="object 2"/>
          <p:cNvSpPr txBox="1"/>
          <p:nvPr/>
        </p:nvSpPr>
        <p:spPr>
          <a:xfrm>
            <a:off x="1943787" y="3807789"/>
            <a:ext cx="4485588" cy="1537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spcBef>
                <a:spcPts val="130"/>
              </a:spcBef>
            </a:pPr>
            <a:r>
              <a:rPr sz="3500" b="1" spc="75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201</a:t>
            </a:r>
            <a:r>
              <a:rPr lang="en-US" altLang="ja-JP" sz="3500" b="1" spc="75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9</a:t>
            </a:r>
            <a:r>
              <a:rPr sz="3500" b="1" spc="75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.</a:t>
            </a:r>
            <a:r>
              <a:rPr lang="en-US" altLang="ja-JP" sz="3500" b="1" spc="75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1</a:t>
            </a:r>
            <a:r>
              <a:rPr sz="3500" b="1" spc="75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/2</a:t>
            </a:r>
            <a:r>
              <a:rPr lang="en-US" altLang="ja-JP" sz="3500" b="1" spc="-600" dirty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6</a:t>
            </a:r>
            <a:r>
              <a:rPr sz="3000" b="1" spc="112" baseline="6944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（</a:t>
            </a:r>
            <a:r>
              <a:rPr lang="ja-JP" altLang="en-US" sz="3000" b="1" spc="262" baseline="6944" dirty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土</a:t>
            </a:r>
            <a:r>
              <a:rPr sz="3000" b="1" spc="-600" baseline="7000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）</a:t>
            </a:r>
            <a:r>
              <a:rPr sz="3300" b="1" spc="-82" baseline="6944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10:</a:t>
            </a:r>
            <a:r>
              <a:rPr lang="en-US" altLang="ja-JP" sz="3300" b="1" spc="-82" baseline="6944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30</a:t>
            </a:r>
            <a:r>
              <a:rPr lang="ja-JP" altLang="en-US" sz="3300" b="1" spc="-82" baseline="6944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～</a:t>
            </a:r>
            <a:r>
              <a:rPr lang="en-US" altLang="ja-JP" sz="3300" b="1" spc="-82" baseline="6944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16</a:t>
            </a:r>
            <a:r>
              <a:rPr lang="ja-JP" altLang="en-US" sz="3300" b="1" spc="-82" baseline="6944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：</a:t>
            </a:r>
            <a:r>
              <a:rPr lang="en-US" altLang="ja-JP" sz="3300" b="1" spc="-82" baseline="6944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00</a:t>
            </a:r>
          </a:p>
          <a:p>
            <a:pPr marL="12700" algn="ctr">
              <a:spcBef>
                <a:spcPts val="130"/>
              </a:spcBef>
            </a:pPr>
            <a:r>
              <a:rPr lang="ja-JP" altLang="en-US" sz="1200" b="1" spc="-82" baseline="6944" dirty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　</a:t>
            </a:r>
            <a:endParaRPr lang="en-US" altLang="ja-JP" sz="1100" b="1" spc="-82" baseline="6944" dirty="0" smtClean="0">
              <a:pattFill prst="lgCheck">
                <a:fgClr>
                  <a:srgbClr val="F7ED0A"/>
                </a:fgClr>
                <a:bgClr>
                  <a:prstClr val="white"/>
                </a:bgClr>
              </a:pattFill>
              <a:latin typeface="小塚ゴシック Pro B"/>
              <a:cs typeface="小塚ゴシック Pro B"/>
            </a:endParaRPr>
          </a:p>
          <a:p>
            <a:pPr marL="12700" algn="ctr">
              <a:spcBef>
                <a:spcPts val="130"/>
              </a:spcBef>
            </a:pPr>
            <a:r>
              <a:rPr lang="ja-JP" altLang="en-US" sz="2800" baseline="6944" dirty="0" smtClean="0">
                <a:pattFill prst="lgCheck">
                  <a:fgClr>
                    <a:srgbClr val="F7ED0A"/>
                  </a:fgClr>
                  <a:bgClr>
                    <a:prstClr val="white"/>
                  </a:bgClr>
                </a:pattFill>
                <a:latin typeface="小塚ゴシック Pro B"/>
                <a:cs typeface="小塚ゴシック Pro B"/>
              </a:rPr>
              <a:t>ビジョンセンター浜松町</a:t>
            </a:r>
            <a:r>
              <a:rPr lang="en-US" altLang="ja-JP" sz="1600" dirty="0"/>
              <a:t>https://www.visioncenter.jp/hamamatsucho/access/</a:t>
            </a:r>
            <a:endParaRPr lang="ja-JP" altLang="ja-JP" sz="1600" dirty="0"/>
          </a:p>
          <a:p>
            <a:pPr marL="12700" algn="ctr">
              <a:spcBef>
                <a:spcPts val="130"/>
              </a:spcBef>
            </a:pPr>
            <a:endParaRPr sz="2800" baseline="6944" dirty="0">
              <a:pattFill prst="lgCheck">
                <a:fgClr>
                  <a:srgbClr val="F7ED0A"/>
                </a:fgClr>
                <a:bgClr>
                  <a:prstClr val="white"/>
                </a:bgClr>
              </a:pattFill>
              <a:latin typeface="小塚ゴシック Pro B"/>
              <a:cs typeface="小塚ゴシック Pro B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1" y="8185285"/>
            <a:ext cx="541326" cy="541326"/>
          </a:xfrm>
          <a:prstGeom prst="rect">
            <a:avLst/>
          </a:prstGeom>
        </p:spPr>
      </p:pic>
      <p:sp>
        <p:nvSpPr>
          <p:cNvPr id="18" name="object 7"/>
          <p:cNvSpPr txBox="1"/>
          <p:nvPr/>
        </p:nvSpPr>
        <p:spPr>
          <a:xfrm>
            <a:off x="1791570" y="7261950"/>
            <a:ext cx="5292910" cy="97719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</a:pPr>
            <a:r>
              <a:rPr lang="en-US" altLang="ja-JP" sz="1800" spc="1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NICU</a:t>
            </a:r>
            <a:r>
              <a:rPr lang="ja-JP" altLang="en-US" sz="1800" spc="1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に入院している新生児に関係する医療者の</a:t>
            </a:r>
            <a:r>
              <a:rPr lang="ja-JP" altLang="en-US" sz="1800" spc="1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</a:t>
            </a:r>
            <a:endParaRPr lang="en-US" altLang="ja-JP" sz="1800" spc="100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>
              <a:spcBef>
                <a:spcPts val="500"/>
              </a:spcBef>
            </a:pPr>
            <a:r>
              <a:rPr lang="ja-JP" altLang="en-US" sz="1800" spc="1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経験年数３年目程度の方を対象としていますが、経験</a:t>
            </a:r>
            <a:endParaRPr lang="en-US" altLang="ja-JP" sz="1800" spc="100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>
              <a:spcBef>
                <a:spcPts val="500"/>
              </a:spcBef>
            </a:pPr>
            <a:r>
              <a:rPr lang="ja-JP" altLang="en-US" sz="1800" spc="1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年数および所属は問いません</a:t>
            </a:r>
            <a:endParaRPr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4742992" y="8208521"/>
            <a:ext cx="2241529" cy="64633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</a:pPr>
            <a:r>
              <a:rPr lang="ja-JP" altLang="en-US" sz="1600" spc="15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 　員　　</a:t>
            </a:r>
            <a:r>
              <a:rPr lang="ja-JP" altLang="en-US" sz="2000" spc="155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2000" spc="15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,000</a:t>
            </a:r>
            <a:r>
              <a:rPr lang="ja-JP" altLang="en-US" sz="1400" spc="15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ja-JP" altLang="en-US" sz="1600" spc="15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spc="155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>
              <a:spcBef>
                <a:spcPts val="140"/>
              </a:spcBef>
            </a:pPr>
            <a:r>
              <a:rPr lang="ja-JP" altLang="en-US" sz="1600" spc="15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非会員　</a:t>
            </a:r>
            <a:r>
              <a:rPr lang="ja-JP" altLang="en-US" sz="2000" spc="155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spc="15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en-US" altLang="ja-JP" sz="2000" spc="15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,000</a:t>
            </a:r>
            <a:r>
              <a:rPr lang="ja-JP" altLang="en-US" sz="1400" spc="155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object 11"/>
          <p:cNvSpPr txBox="1"/>
          <p:nvPr/>
        </p:nvSpPr>
        <p:spPr>
          <a:xfrm>
            <a:off x="1791570" y="8236941"/>
            <a:ext cx="789940" cy="38728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</a:pPr>
            <a:r>
              <a:rPr lang="en-US" altLang="ja-JP" sz="2400" spc="6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sz="2400" spc="-2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sz="1800" spc="12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endParaRPr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1" y="7319385"/>
            <a:ext cx="541326" cy="541326"/>
          </a:xfrm>
          <a:prstGeom prst="rect">
            <a:avLst/>
          </a:prstGeom>
        </p:spPr>
      </p:pic>
      <p:sp>
        <p:nvSpPr>
          <p:cNvPr id="25" name="object 5"/>
          <p:cNvSpPr txBox="1"/>
          <p:nvPr/>
        </p:nvSpPr>
        <p:spPr>
          <a:xfrm>
            <a:off x="1106475" y="7473102"/>
            <a:ext cx="392430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1200" spc="125" dirty="0">
                <a:solidFill>
                  <a:srgbClr val="03AA9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</a:t>
            </a:r>
            <a:endParaRPr sz="1200" dirty="0">
              <a:solidFill>
                <a:srgbClr val="03AA9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965242" y="8277256"/>
            <a:ext cx="615614" cy="590948"/>
            <a:chOff x="4663727" y="6272943"/>
            <a:chExt cx="615614" cy="590948"/>
          </a:xfrm>
        </p:grpSpPr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8393" y="6272943"/>
              <a:ext cx="590948" cy="590948"/>
            </a:xfrm>
            <a:prstGeom prst="rect">
              <a:avLst/>
            </a:prstGeom>
          </p:spPr>
        </p:pic>
        <p:sp>
          <p:nvSpPr>
            <p:cNvPr id="28" name="object 8"/>
            <p:cNvSpPr txBox="1"/>
            <p:nvPr/>
          </p:nvSpPr>
          <p:spPr>
            <a:xfrm>
              <a:off x="4663727" y="6454293"/>
              <a:ext cx="590948" cy="176972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 algn="ctr">
                <a:spcBef>
                  <a:spcPts val="120"/>
                </a:spcBef>
              </a:pPr>
              <a:r>
                <a:rPr lang="ja-JP" altLang="en-US" sz="1050" dirty="0" smtClean="0">
                  <a:solidFill>
                    <a:srgbClr val="03AA9D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参加費</a:t>
              </a:r>
              <a:endParaRPr lang="en-US" altLang="ja-JP" sz="1050" dirty="0" smtClean="0">
                <a:solidFill>
                  <a:srgbClr val="03AA9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9" name="object 10"/>
          <p:cNvSpPr txBox="1"/>
          <p:nvPr/>
        </p:nvSpPr>
        <p:spPr>
          <a:xfrm>
            <a:off x="1092344" y="8355094"/>
            <a:ext cx="360000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1200" spc="125" dirty="0">
                <a:solidFill>
                  <a:srgbClr val="03AA9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定員</a:t>
            </a:r>
            <a:endParaRPr sz="1200" dirty="0">
              <a:solidFill>
                <a:srgbClr val="03AA9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1" y="6519369"/>
            <a:ext cx="541326" cy="541326"/>
          </a:xfrm>
          <a:prstGeom prst="rect">
            <a:avLst/>
          </a:prstGeom>
        </p:spPr>
      </p:pic>
      <p:sp>
        <p:nvSpPr>
          <p:cNvPr id="30" name="object 5"/>
          <p:cNvSpPr txBox="1"/>
          <p:nvPr/>
        </p:nvSpPr>
        <p:spPr>
          <a:xfrm>
            <a:off x="1106475" y="6663972"/>
            <a:ext cx="392430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ja-JP" altLang="en-US" sz="1200" dirty="0" smtClean="0">
                <a:solidFill>
                  <a:srgbClr val="03AA9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講師</a:t>
            </a:r>
            <a:endParaRPr sz="1200" dirty="0">
              <a:solidFill>
                <a:srgbClr val="03AA9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1791570" y="6606998"/>
            <a:ext cx="3318313" cy="31034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</a:pPr>
            <a:r>
              <a:rPr lang="ja-JP" altLang="en-US" sz="1900" spc="6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粟野　雅代</a:t>
            </a:r>
            <a:r>
              <a:rPr lang="ja-JP" altLang="en-US" sz="1600" spc="12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（助産師・</a:t>
            </a:r>
            <a:r>
              <a:rPr lang="en-US" altLang="ja-JP" sz="1600" spc="12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IBCLC</a:t>
            </a:r>
            <a:r>
              <a:rPr lang="ja-JP" altLang="en-US" sz="1600" spc="12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1" y="5666671"/>
            <a:ext cx="541326" cy="541326"/>
          </a:xfrm>
          <a:prstGeom prst="rect">
            <a:avLst/>
          </a:prstGeom>
        </p:spPr>
      </p:pic>
      <p:sp>
        <p:nvSpPr>
          <p:cNvPr id="39" name="object 5"/>
          <p:cNvSpPr txBox="1"/>
          <p:nvPr/>
        </p:nvSpPr>
        <p:spPr>
          <a:xfrm>
            <a:off x="1106475" y="5811274"/>
            <a:ext cx="392430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ja-JP" altLang="en-US" sz="1200" spc="125" dirty="0">
                <a:solidFill>
                  <a:srgbClr val="03AA9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endParaRPr sz="1200" dirty="0">
              <a:solidFill>
                <a:srgbClr val="03AA9D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object 11"/>
          <p:cNvSpPr txBox="1"/>
          <p:nvPr/>
        </p:nvSpPr>
        <p:spPr>
          <a:xfrm>
            <a:off x="1791570" y="5618053"/>
            <a:ext cx="5711889" cy="66684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</a:pPr>
            <a:r>
              <a:rPr lang="ja-JP" altLang="en-US" sz="1900" spc="65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講義　母乳分泌のメカニズム・搾乳の必要性と方法</a:t>
            </a:r>
            <a:endParaRPr lang="en-US" altLang="ja-JP" sz="1900" spc="65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700">
              <a:spcBef>
                <a:spcPts val="500"/>
              </a:spcBef>
            </a:pPr>
            <a:r>
              <a:rPr lang="ja-JP" altLang="en-US" sz="19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演習　搾乳の方法</a:t>
            </a:r>
            <a:endParaRPr sz="19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object 4"/>
          <p:cNvSpPr txBox="1"/>
          <p:nvPr/>
        </p:nvSpPr>
        <p:spPr>
          <a:xfrm>
            <a:off x="2087787" y="9253290"/>
            <a:ext cx="360000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spcBef>
                <a:spcPts val="90"/>
              </a:spcBef>
            </a:pPr>
            <a:r>
              <a:rPr lang="ja-JP" altLang="en-US" sz="2000" spc="112" baseline="3267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お申込み先</a:t>
            </a:r>
            <a:endParaRPr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object 4"/>
          <p:cNvSpPr txBox="1"/>
          <p:nvPr/>
        </p:nvSpPr>
        <p:spPr>
          <a:xfrm>
            <a:off x="2087787" y="9607184"/>
            <a:ext cx="3600000" cy="111953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6670" algn="ctr">
              <a:spcBef>
                <a:spcPts val="5"/>
              </a:spcBef>
            </a:pPr>
            <a:r>
              <a:rPr lang="ja-JP" altLang="en-US" sz="19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日本新生児看護学会</a:t>
            </a:r>
            <a:r>
              <a:rPr lang="en-US" altLang="ja-JP" sz="19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</a:p>
          <a:p>
            <a:pPr marR="26670" algn="ctr">
              <a:spcBef>
                <a:spcPts val="5"/>
              </a:spcBef>
            </a:pPr>
            <a:r>
              <a:rPr lang="ja-JP" altLang="en-US" sz="17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お問い合わせフォームより</a:t>
            </a:r>
            <a:endParaRPr lang="en-US" altLang="ja-JP" sz="1700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26670" algn="ctr">
              <a:spcBef>
                <a:spcPts val="5"/>
              </a:spcBef>
            </a:pPr>
            <a:endParaRPr lang="en-US" altLang="ja-JP" sz="1700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26670" algn="ctr">
              <a:spcBef>
                <a:spcPts val="5"/>
              </a:spcBef>
            </a:pPr>
            <a:endParaRPr sz="1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object 4"/>
          <p:cNvSpPr txBox="1"/>
          <p:nvPr/>
        </p:nvSpPr>
        <p:spPr>
          <a:xfrm>
            <a:off x="2087787" y="10220323"/>
            <a:ext cx="36000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985" algn="ctr">
              <a:spcBef>
                <a:spcPts val="50"/>
              </a:spcBef>
            </a:pPr>
            <a:r>
              <a:rPr sz="1400" spc="5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sz="1400" spc="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</a:t>
            </a:r>
            <a:r>
              <a:rPr sz="1400" spc="5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www.</a:t>
            </a:r>
            <a:r>
              <a:rPr lang="en-US" sz="1400" spc="5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jann</a:t>
            </a:r>
            <a:r>
              <a:rPr sz="1400" spc="5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sz="1400" spc="5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gr.jp</a:t>
            </a:r>
            <a:r>
              <a:rPr sz="1400" spc="5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endParaRPr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57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askul_yomikikakse_b</Template>
  <TotalTime>105</TotalTime>
  <Words>86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小塚ゴシック Pro B</vt:lpstr>
      <vt:lpstr>小塚ゴシック Pro M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宇藤 裕子</cp:lastModifiedBy>
  <cp:revision>34</cp:revision>
  <cp:lastPrinted>2018-10-19T04:14:31Z</cp:lastPrinted>
  <dcterms:created xsi:type="dcterms:W3CDTF">2018-06-05T06:10:05Z</dcterms:created>
  <dcterms:modified xsi:type="dcterms:W3CDTF">2018-12-17T08:13:50Z</dcterms:modified>
</cp:coreProperties>
</file>